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ontserrat Bold" panose="00000800000000000000" pitchFamily="2" charset="0"/>
      <p:bold r:id="rId13"/>
    </p:embeddedFont>
    <p:embeddedFont>
      <p:font typeface="Source Sans 3" panose="020B0604020202020204" charset="0"/>
      <p:regular r:id="rId1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7" d="100"/>
          <a:sy n="77" d="100"/>
        </p:scale>
        <p:origin x="29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28T15:35:33.54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0,'1031'17,"-167"-6,-695-11,-160 0,0 0,0 1,0 0,0 1,0 0,0 1,-1-1,1 2,-1-1,1 1,9 6,-9-5,1-1,-1 0,1 0,0-1,0-1,0 0,0 0,16 1,89-5,-54-1,782 3,-803 2,55 10,17 1,289-11,-208-4,-174 4,-1 0,0 2,0 0,0 0,-1 2,0 0,0 1,22 13,-20-10,0-1,1-1,0-1,0-1,0 0,24 3,14-7,-38-2,0 0,25 5,-23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28T15:35:34.49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3781 32,'-805'-18,"-92"5,579 15,72-3,-276 3,241 11,-96 3,65-17,289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28T15:35:34.98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28T15:35:36.05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0-28T15:35:37.44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7953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82248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88773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65357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12309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87451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4868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0234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77670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49976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61941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517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44233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29512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7652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59061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66414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05345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19459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84181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589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62334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035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.xml"/><Relationship Id="rId11" Type="http://schemas.openxmlformats.org/officeDocument/2006/relationships/customXml" Target="../ink/ink5.xml"/><Relationship Id="rId5" Type="http://schemas.openxmlformats.org/officeDocument/2006/relationships/image" Target="../media/image2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250990"/>
            <a:ext cx="7416403" cy="2103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CredSentry: A Password Management Application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50198" y="3453527"/>
            <a:ext cx="7416403" cy="841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 Full-Stack Project for Learning Spring Boot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720364" y="4942642"/>
            <a:ext cx="7046238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Presented by: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720364" y="5682972"/>
            <a:ext cx="7046238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Harihara Sudan PS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720364" y="6330791"/>
            <a:ext cx="7046238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Department: </a:t>
            </a:r>
            <a:r>
              <a:rPr lang="en-US" sz="1900" dirty="0">
                <a:solidFill>
                  <a:srgbClr val="2D2E34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B.Tech IT</a:t>
            </a: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| Reg No: 43120060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50198" y="4664988"/>
            <a:ext cx="30480" cy="2313623"/>
          </a:xfrm>
          <a:prstGeom prst="rect">
            <a:avLst/>
          </a:prstGeom>
          <a:solidFill>
            <a:srgbClr val="2D2E34"/>
          </a:solidFill>
          <a:ln/>
        </p:spPr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2B53FC1-E0D2-779D-2DCA-F1D3812BD7C6}"/>
                  </a:ext>
                </a:extLst>
              </p14:cNvPr>
              <p14:cNvContentPartPr/>
              <p14:nvPr/>
            </p14:nvContentPartPr>
            <p14:xfrm>
              <a:off x="12821353" y="7921330"/>
              <a:ext cx="1674720" cy="84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2B53FC1-E0D2-779D-2DCA-F1D3812BD7C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31353" y="7741330"/>
                <a:ext cx="185436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8AC0A88-0052-9F13-602C-985FB2C9298E}"/>
                  </a:ext>
                </a:extLst>
              </p14:cNvPr>
              <p14:cNvContentPartPr/>
              <p14:nvPr/>
            </p14:nvContentPartPr>
            <p14:xfrm>
              <a:off x="13139953" y="8029628"/>
              <a:ext cx="1361520" cy="11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8AC0A88-0052-9F13-602C-985FB2C9298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49953" y="7849988"/>
                <a:ext cx="154116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BA25941-48C5-4293-EACD-AB029BBF277F}"/>
                  </a:ext>
                </a:extLst>
              </p14:cNvPr>
              <p14:cNvContentPartPr/>
              <p14:nvPr/>
            </p14:nvContentPartPr>
            <p14:xfrm>
              <a:off x="13129513" y="8040788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BA25941-48C5-4293-EACD-AB029BBF277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039513" y="7861148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FA19306-BEC6-7C5D-D23A-7F08F3EAB437}"/>
                  </a:ext>
                </a:extLst>
              </p14:cNvPr>
              <p14:cNvContentPartPr/>
              <p14:nvPr/>
            </p14:nvContentPartPr>
            <p14:xfrm>
              <a:off x="12970753" y="7981028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FA19306-BEC6-7C5D-D23A-7F08F3EAB43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880753" y="7801388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A072975-51DE-65DA-B22F-13333F72E0BD}"/>
                  </a:ext>
                </a:extLst>
              </p14:cNvPr>
              <p14:cNvContentPartPr/>
              <p14:nvPr/>
            </p14:nvContentPartPr>
            <p14:xfrm>
              <a:off x="13358113" y="7881668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A072975-51DE-65DA-B22F-13333F72E0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268113" y="7701668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011204"/>
            <a:ext cx="7416403" cy="4207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50"/>
              </a:lnSpc>
              <a:buNone/>
            </a:pPr>
            <a:r>
              <a:rPr lang="en-US" sz="13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Thank You</a:t>
            </a:r>
            <a:endParaRPr lang="en-US" sz="132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789033"/>
            <a:ext cx="10395228" cy="967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600"/>
              </a:lnSpc>
              <a:buNone/>
            </a:pPr>
            <a:r>
              <a:rPr lang="en-US" sz="60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Introduction &amp; Objectives</a:t>
            </a:r>
            <a:endParaRPr lang="en-US" sz="6050" dirty="0"/>
          </a:p>
        </p:txBody>
      </p:sp>
      <p:sp>
        <p:nvSpPr>
          <p:cNvPr id="3" name="Shape 1"/>
          <p:cNvSpPr/>
          <p:nvPr/>
        </p:nvSpPr>
        <p:spPr>
          <a:xfrm>
            <a:off x="863798" y="3496985"/>
            <a:ext cx="4136350" cy="2943582"/>
          </a:xfrm>
          <a:prstGeom prst="roundRect">
            <a:avLst>
              <a:gd name="adj" fmla="val 4970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863798" y="3466505"/>
            <a:ext cx="4136350" cy="121920"/>
          </a:xfrm>
          <a:prstGeom prst="roundRect">
            <a:avLst>
              <a:gd name="adj" fmla="val 30368"/>
            </a:avLst>
          </a:prstGeom>
          <a:solidFill>
            <a:srgbClr val="2D2E34"/>
          </a:solidFill>
          <a:ln/>
        </p:spPr>
      </p:sp>
      <p:sp>
        <p:nvSpPr>
          <p:cNvPr id="5" name="Shape 3"/>
          <p:cNvSpPr/>
          <p:nvPr/>
        </p:nvSpPr>
        <p:spPr>
          <a:xfrm>
            <a:off x="2561689" y="3126819"/>
            <a:ext cx="740450" cy="740450"/>
          </a:xfrm>
          <a:prstGeom prst="roundRect">
            <a:avLst>
              <a:gd name="adj" fmla="val 123492"/>
            </a:avLst>
          </a:prstGeom>
          <a:solidFill>
            <a:srgbClr val="2D2E34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3860" y="3348990"/>
            <a:ext cx="296108" cy="29610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141095" y="4113967"/>
            <a:ext cx="3579495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Project Introduction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1141095" y="4682609"/>
            <a:ext cx="3581757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CredSentry is a robust, full-stack application designed for secure password management.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5246965" y="3496985"/>
            <a:ext cx="4136350" cy="2943582"/>
          </a:xfrm>
          <a:prstGeom prst="roundRect">
            <a:avLst>
              <a:gd name="adj" fmla="val 4970"/>
            </a:avLst>
          </a:prstGeom>
          <a:solidFill>
            <a:srgbClr val="FFFFFF"/>
          </a:solidFill>
          <a:ln/>
        </p:spPr>
      </p:sp>
      <p:sp>
        <p:nvSpPr>
          <p:cNvPr id="10" name="Shape 7"/>
          <p:cNvSpPr/>
          <p:nvPr/>
        </p:nvSpPr>
        <p:spPr>
          <a:xfrm>
            <a:off x="5246965" y="3466505"/>
            <a:ext cx="4136350" cy="121920"/>
          </a:xfrm>
          <a:prstGeom prst="roundRect">
            <a:avLst>
              <a:gd name="adj" fmla="val 30368"/>
            </a:avLst>
          </a:prstGeom>
          <a:solidFill>
            <a:srgbClr val="2D2E34"/>
          </a:solidFill>
          <a:ln/>
        </p:spPr>
      </p:sp>
      <p:sp>
        <p:nvSpPr>
          <p:cNvPr id="11" name="Shape 8"/>
          <p:cNvSpPr/>
          <p:nvPr/>
        </p:nvSpPr>
        <p:spPr>
          <a:xfrm>
            <a:off x="6944856" y="3126819"/>
            <a:ext cx="740450" cy="740450"/>
          </a:xfrm>
          <a:prstGeom prst="roundRect">
            <a:avLst>
              <a:gd name="adj" fmla="val 123492"/>
            </a:avLst>
          </a:prstGeom>
          <a:solidFill>
            <a:srgbClr val="2D2E34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7027" y="3348990"/>
            <a:ext cx="296108" cy="296108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524262" y="4113967"/>
            <a:ext cx="3365778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Primary Objective</a:t>
            </a:r>
            <a:endParaRPr lang="en-US" sz="2650" dirty="0"/>
          </a:p>
        </p:txBody>
      </p:sp>
      <p:sp>
        <p:nvSpPr>
          <p:cNvPr id="14" name="Text 10"/>
          <p:cNvSpPr/>
          <p:nvPr/>
        </p:nvSpPr>
        <p:spPr>
          <a:xfrm>
            <a:off x="5524262" y="4682609"/>
            <a:ext cx="3581757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 master and apply core principles of the </a:t>
            </a: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Spring Boot Framework</a:t>
            </a: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through hands-on development.</a:t>
            </a:r>
            <a:endParaRPr lang="en-US" sz="1900" dirty="0"/>
          </a:p>
        </p:txBody>
      </p:sp>
      <p:sp>
        <p:nvSpPr>
          <p:cNvPr id="15" name="Shape 11"/>
          <p:cNvSpPr/>
          <p:nvPr/>
        </p:nvSpPr>
        <p:spPr>
          <a:xfrm>
            <a:off x="9630132" y="3496985"/>
            <a:ext cx="4136350" cy="2943582"/>
          </a:xfrm>
          <a:prstGeom prst="roundRect">
            <a:avLst>
              <a:gd name="adj" fmla="val 4970"/>
            </a:avLst>
          </a:prstGeom>
          <a:solidFill>
            <a:srgbClr val="FFFFFF"/>
          </a:solidFill>
          <a:ln/>
        </p:spPr>
      </p:sp>
      <p:sp>
        <p:nvSpPr>
          <p:cNvPr id="16" name="Shape 12"/>
          <p:cNvSpPr/>
          <p:nvPr/>
        </p:nvSpPr>
        <p:spPr>
          <a:xfrm>
            <a:off x="9630132" y="3466505"/>
            <a:ext cx="4136350" cy="121920"/>
          </a:xfrm>
          <a:prstGeom prst="roundRect">
            <a:avLst>
              <a:gd name="adj" fmla="val 30368"/>
            </a:avLst>
          </a:prstGeom>
          <a:solidFill>
            <a:srgbClr val="2D2E34"/>
          </a:solidFill>
          <a:ln/>
        </p:spPr>
      </p:sp>
      <p:sp>
        <p:nvSpPr>
          <p:cNvPr id="17" name="Shape 13"/>
          <p:cNvSpPr/>
          <p:nvPr/>
        </p:nvSpPr>
        <p:spPr>
          <a:xfrm>
            <a:off x="11328023" y="3126819"/>
            <a:ext cx="740450" cy="740450"/>
          </a:xfrm>
          <a:prstGeom prst="roundRect">
            <a:avLst>
              <a:gd name="adj" fmla="val 123492"/>
            </a:avLst>
          </a:prstGeom>
          <a:solidFill>
            <a:srgbClr val="2D2E34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50194" y="3348990"/>
            <a:ext cx="296108" cy="296108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907429" y="4113967"/>
            <a:ext cx="3365778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Integration Goal</a:t>
            </a:r>
            <a:endParaRPr lang="en-US" sz="2650" dirty="0"/>
          </a:p>
        </p:txBody>
      </p:sp>
      <p:sp>
        <p:nvSpPr>
          <p:cNvPr id="20" name="Text 15"/>
          <p:cNvSpPr/>
          <p:nvPr/>
        </p:nvSpPr>
        <p:spPr>
          <a:xfrm>
            <a:off x="9907429" y="4682609"/>
            <a:ext cx="3581757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Successfully integrate a </a:t>
            </a: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React</a:t>
            </a: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frontend, </a:t>
            </a: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Spring Boot</a:t>
            </a: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backend, and </a:t>
            </a: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MongoDB</a:t>
            </a: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database.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787247"/>
            <a:ext cx="7307461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Solution: CredSentry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2982158"/>
            <a:ext cx="12902803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user-friendly platform for securing digital identities.</a:t>
            </a:r>
            <a:endParaRPr lang="en-US" sz="2400" dirty="0"/>
          </a:p>
        </p:txBody>
      </p:sp>
      <p:sp>
        <p:nvSpPr>
          <p:cNvPr id="4" name="Shape 2"/>
          <p:cNvSpPr/>
          <p:nvPr/>
        </p:nvSpPr>
        <p:spPr>
          <a:xfrm>
            <a:off x="863798" y="3722489"/>
            <a:ext cx="6327934" cy="2719864"/>
          </a:xfrm>
          <a:prstGeom prst="roundRect">
            <a:avLst>
              <a:gd name="adj" fmla="val 1361"/>
            </a:avLst>
          </a:prstGeom>
          <a:solidFill>
            <a:srgbClr val="F2EEEE"/>
          </a:solidFill>
          <a:ln/>
        </p:spPr>
      </p:sp>
      <p:sp>
        <p:nvSpPr>
          <p:cNvPr id="5" name="Shape 3"/>
          <p:cNvSpPr/>
          <p:nvPr/>
        </p:nvSpPr>
        <p:spPr>
          <a:xfrm>
            <a:off x="1110615" y="3969306"/>
            <a:ext cx="740450" cy="740450"/>
          </a:xfrm>
          <a:prstGeom prst="roundRect">
            <a:avLst>
              <a:gd name="adj" fmla="val 12348012"/>
            </a:avLst>
          </a:prstGeom>
          <a:solidFill>
            <a:srgbClr val="2D2E34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4212" y="4172902"/>
            <a:ext cx="333137" cy="33313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110615" y="4956572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Core Functionality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110615" y="5455206"/>
            <a:ext cx="5834301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Allows users to securely </a:t>
            </a: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Save, View, Update, and Delete</a:t>
            </a: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their sensitive login credentials.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7438549" y="3722489"/>
            <a:ext cx="6328053" cy="2719864"/>
          </a:xfrm>
          <a:prstGeom prst="roundRect">
            <a:avLst>
              <a:gd name="adj" fmla="val 1361"/>
            </a:avLst>
          </a:prstGeom>
          <a:solidFill>
            <a:srgbClr val="F2EEEE"/>
          </a:solidFill>
          <a:ln/>
        </p:spPr>
      </p:sp>
      <p:sp>
        <p:nvSpPr>
          <p:cNvPr id="10" name="Shape 7"/>
          <p:cNvSpPr/>
          <p:nvPr/>
        </p:nvSpPr>
        <p:spPr>
          <a:xfrm>
            <a:off x="7685365" y="3969306"/>
            <a:ext cx="740450" cy="740450"/>
          </a:xfrm>
          <a:prstGeom prst="roundRect">
            <a:avLst>
              <a:gd name="adj" fmla="val 12348012"/>
            </a:avLst>
          </a:prstGeom>
          <a:solidFill>
            <a:srgbClr val="2D2E34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88962" y="4172902"/>
            <a:ext cx="333137" cy="33313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85365" y="4956572"/>
            <a:ext cx="373796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Straightforward Interface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7685365" y="5455206"/>
            <a:ext cx="583442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Designed for simplicity and ease of use, centralizing all credential management tasks.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0703" y="677347"/>
            <a:ext cx="12712422" cy="964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550"/>
              </a:lnSpc>
              <a:buNone/>
            </a:pPr>
            <a:r>
              <a:rPr lang="en-US" sz="60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Key Features: CRUD Operations</a:t>
            </a:r>
            <a:endParaRPr lang="en-US" sz="6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703" y="2133124"/>
            <a:ext cx="6454497" cy="9835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06567" y="3362563"/>
            <a:ext cx="2794516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C: Add (Create)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106567" y="3859292"/>
            <a:ext cx="5962769" cy="737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Secure forms to store new credentials (website URL, username, encrypted password).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133124"/>
            <a:ext cx="6454497" cy="9835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61064" y="3362563"/>
            <a:ext cx="2794516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R: View (Read)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61064" y="3859292"/>
            <a:ext cx="5962769" cy="737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Displays a complete, accessible list of all stored credentials for quick access.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703" y="4842629"/>
            <a:ext cx="6454497" cy="9835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06567" y="6072068"/>
            <a:ext cx="2900005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U: Manage (Update)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106567" y="6568797"/>
            <a:ext cx="5962769" cy="737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Functionality to edit and modify existing saved credentials when details change.</a:t>
            </a:r>
            <a:endParaRPr lang="en-US" sz="19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842629"/>
            <a:ext cx="6454497" cy="9835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61064" y="6072068"/>
            <a:ext cx="2799397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D: Manage (Delete)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561064" y="6568797"/>
            <a:ext cx="5962769" cy="737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Secure option to permanently remove any credential records from the database.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9729" y="541972"/>
            <a:ext cx="6651546" cy="772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Three-Tier Stack</a:t>
            </a:r>
            <a:endParaRPr lang="en-US" sz="4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854" y="1708785"/>
            <a:ext cx="5154573" cy="38744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936405" y="3592970"/>
            <a:ext cx="753168" cy="3630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Source Sans 3 Bold" pitchFamily="34" charset="0"/>
                <a:ea typeface="Source Sans 3 Bold" pitchFamily="34" charset="-122"/>
                <a:cs typeface="Source Sans 3 Bold" pitchFamily="34" charset="-120"/>
              </a:rPr>
              <a:t>Three-Tier Architecture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8249285" y="4471288"/>
            <a:ext cx="1398503" cy="390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Spring Boot (Backend)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8249285" y="4923166"/>
            <a:ext cx="1398503" cy="343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REST APIs and business logic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4970548" y="4557269"/>
            <a:ext cx="1398503" cy="390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MongoDB (Database)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4970548" y="5009146"/>
            <a:ext cx="1398503" cy="171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Document data storage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6590810" y="2113741"/>
            <a:ext cx="1436717" cy="195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React (Frontend)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6590810" y="2370250"/>
            <a:ext cx="1436717" cy="171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Interactive client UI</a:t>
            </a:r>
            <a:endParaRPr lang="en-US" sz="10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9729" y="5804892"/>
            <a:ext cx="591145" cy="591145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689729" y="6642378"/>
            <a:ext cx="3081814" cy="335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Frontend: React (Vite)</a:t>
            </a:r>
            <a:endParaRPr lang="en-US" sz="2100" dirty="0"/>
          </a:p>
        </p:txBody>
      </p:sp>
      <p:sp>
        <p:nvSpPr>
          <p:cNvPr id="13" name="Text 9"/>
          <p:cNvSpPr/>
          <p:nvPr/>
        </p:nvSpPr>
        <p:spPr>
          <a:xfrm>
            <a:off x="689729" y="7096482"/>
            <a:ext cx="4252674" cy="5910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Interactive and responsive User Interface (UI) built with modern JavaScript library.</a:t>
            </a:r>
            <a:endParaRPr lang="en-US" sz="155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88744" y="5804892"/>
            <a:ext cx="591145" cy="591145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188744" y="6642378"/>
            <a:ext cx="3065383" cy="335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Backend: Spring Boot</a:t>
            </a:r>
            <a:endParaRPr lang="en-US" sz="2100" dirty="0"/>
          </a:p>
        </p:txBody>
      </p:sp>
      <p:sp>
        <p:nvSpPr>
          <p:cNvPr id="16" name="Text 11"/>
          <p:cNvSpPr/>
          <p:nvPr/>
        </p:nvSpPr>
        <p:spPr>
          <a:xfrm>
            <a:off x="5188744" y="7096482"/>
            <a:ext cx="4252793" cy="5910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core application layer. Provides RESTful APIs and handles business logic.</a:t>
            </a:r>
            <a:endParaRPr lang="en-US" sz="15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87878" y="5804892"/>
            <a:ext cx="591145" cy="59114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687878" y="6642378"/>
            <a:ext cx="2882979" cy="335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Database: MongoDB</a:t>
            </a:r>
            <a:endParaRPr lang="en-US" sz="2100" dirty="0"/>
          </a:p>
        </p:txBody>
      </p:sp>
      <p:sp>
        <p:nvSpPr>
          <p:cNvPr id="19" name="Text 13"/>
          <p:cNvSpPr/>
          <p:nvPr/>
        </p:nvSpPr>
        <p:spPr>
          <a:xfrm>
            <a:off x="9687878" y="7096482"/>
            <a:ext cx="4252674" cy="5910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Flexible NoSQL document storage for managing dynamic credential data structures.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2008" y="647343"/>
            <a:ext cx="8457486" cy="667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System Workflow &amp; Validation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299960" y="1784152"/>
            <a:ext cx="30480" cy="5798106"/>
          </a:xfrm>
          <a:prstGeom prst="roundRect">
            <a:avLst>
              <a:gd name="adj" fmla="val 115586"/>
            </a:avLst>
          </a:prstGeom>
          <a:solidFill>
            <a:srgbClr val="D8D4D4"/>
          </a:solidFill>
          <a:ln/>
        </p:spPr>
      </p:sp>
      <p:sp>
        <p:nvSpPr>
          <p:cNvPr id="4" name="Shape 2"/>
          <p:cNvSpPr/>
          <p:nvPr/>
        </p:nvSpPr>
        <p:spPr>
          <a:xfrm>
            <a:off x="6875978" y="2033111"/>
            <a:ext cx="469702" cy="30480"/>
          </a:xfrm>
          <a:prstGeom prst="roundRect">
            <a:avLst>
              <a:gd name="adj" fmla="val 115586"/>
            </a:avLst>
          </a:prstGeom>
          <a:solidFill>
            <a:srgbClr val="D8D4D4"/>
          </a:solidFill>
          <a:ln/>
        </p:spPr>
      </p:sp>
      <p:sp>
        <p:nvSpPr>
          <p:cNvPr id="5" name="Shape 3"/>
          <p:cNvSpPr/>
          <p:nvPr/>
        </p:nvSpPr>
        <p:spPr>
          <a:xfrm>
            <a:off x="7227153" y="1960305"/>
            <a:ext cx="176093" cy="176093"/>
          </a:xfrm>
          <a:prstGeom prst="roundRect">
            <a:avLst>
              <a:gd name="adj" fmla="val 259636"/>
            </a:avLst>
          </a:prstGeom>
          <a:solidFill>
            <a:srgbClr val="2D2E34"/>
          </a:solidFill>
          <a:ln/>
        </p:spPr>
      </p:sp>
      <p:sp>
        <p:nvSpPr>
          <p:cNvPr id="6" name="Text 4"/>
          <p:cNvSpPr/>
          <p:nvPr/>
        </p:nvSpPr>
        <p:spPr>
          <a:xfrm>
            <a:off x="3706892" y="1864876"/>
            <a:ext cx="2668905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User Interaction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822008" y="2339340"/>
            <a:ext cx="5553789" cy="704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Action triggered on the React frontend (e.g., "Save Credential").</a:t>
            </a:r>
            <a:endParaRPr lang="en-US" sz="1800" dirty="0"/>
          </a:p>
        </p:txBody>
      </p:sp>
      <p:sp>
        <p:nvSpPr>
          <p:cNvPr id="8" name="Shape 6"/>
          <p:cNvSpPr/>
          <p:nvPr/>
        </p:nvSpPr>
        <p:spPr>
          <a:xfrm>
            <a:off x="7284720" y="3442216"/>
            <a:ext cx="469702" cy="30480"/>
          </a:xfrm>
          <a:prstGeom prst="roundRect">
            <a:avLst>
              <a:gd name="adj" fmla="val 115586"/>
            </a:avLst>
          </a:prstGeom>
          <a:solidFill>
            <a:srgbClr val="D8D4D4"/>
          </a:solidFill>
          <a:ln/>
        </p:spPr>
      </p:sp>
      <p:sp>
        <p:nvSpPr>
          <p:cNvPr id="9" name="Shape 7"/>
          <p:cNvSpPr/>
          <p:nvPr/>
        </p:nvSpPr>
        <p:spPr>
          <a:xfrm>
            <a:off x="7227153" y="3369409"/>
            <a:ext cx="176093" cy="176093"/>
          </a:xfrm>
          <a:prstGeom prst="roundRect">
            <a:avLst>
              <a:gd name="adj" fmla="val 259636"/>
            </a:avLst>
          </a:prstGeom>
          <a:solidFill>
            <a:srgbClr val="2D2E34"/>
          </a:solidFill>
          <a:ln/>
        </p:spPr>
      </p:sp>
      <p:sp>
        <p:nvSpPr>
          <p:cNvPr id="10" name="Text 8"/>
          <p:cNvSpPr/>
          <p:nvPr/>
        </p:nvSpPr>
        <p:spPr>
          <a:xfrm>
            <a:off x="8254603" y="3273981"/>
            <a:ext cx="2668905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API Call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8254603" y="3748445"/>
            <a:ext cx="5553789" cy="704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Frontend initiates a request (e.g., POST, GET) to the Spring Boot REST API endpoint.</a:t>
            </a:r>
            <a:endParaRPr lang="en-US" sz="1800" dirty="0"/>
          </a:p>
        </p:txBody>
      </p:sp>
      <p:sp>
        <p:nvSpPr>
          <p:cNvPr id="12" name="Shape 10"/>
          <p:cNvSpPr/>
          <p:nvPr/>
        </p:nvSpPr>
        <p:spPr>
          <a:xfrm>
            <a:off x="6875978" y="4656892"/>
            <a:ext cx="469702" cy="30480"/>
          </a:xfrm>
          <a:prstGeom prst="roundRect">
            <a:avLst>
              <a:gd name="adj" fmla="val 115586"/>
            </a:avLst>
          </a:prstGeom>
          <a:solidFill>
            <a:srgbClr val="D8D4D4"/>
          </a:solidFill>
          <a:ln/>
        </p:spPr>
      </p:sp>
      <p:sp>
        <p:nvSpPr>
          <p:cNvPr id="13" name="Shape 11"/>
          <p:cNvSpPr/>
          <p:nvPr/>
        </p:nvSpPr>
        <p:spPr>
          <a:xfrm>
            <a:off x="7227153" y="4584085"/>
            <a:ext cx="176093" cy="176093"/>
          </a:xfrm>
          <a:prstGeom prst="roundRect">
            <a:avLst>
              <a:gd name="adj" fmla="val 259636"/>
            </a:avLst>
          </a:prstGeom>
          <a:solidFill>
            <a:srgbClr val="2D2E34"/>
          </a:solidFill>
          <a:ln/>
        </p:spPr>
      </p:sp>
      <p:sp>
        <p:nvSpPr>
          <p:cNvPr id="14" name="Text 12"/>
          <p:cNvSpPr/>
          <p:nvPr/>
        </p:nvSpPr>
        <p:spPr>
          <a:xfrm>
            <a:off x="3526631" y="4488656"/>
            <a:ext cx="2849166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Backend Processing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822008" y="4963120"/>
            <a:ext cx="5553789" cy="704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Spring Boot processes the request, handles security, and executes the business logic.</a:t>
            </a:r>
            <a:endParaRPr lang="en-US" sz="1800" dirty="0"/>
          </a:p>
        </p:txBody>
      </p:sp>
      <p:sp>
        <p:nvSpPr>
          <p:cNvPr id="16" name="Shape 14"/>
          <p:cNvSpPr/>
          <p:nvPr/>
        </p:nvSpPr>
        <p:spPr>
          <a:xfrm>
            <a:off x="7284720" y="5871567"/>
            <a:ext cx="469702" cy="30480"/>
          </a:xfrm>
          <a:prstGeom prst="roundRect">
            <a:avLst>
              <a:gd name="adj" fmla="val 115586"/>
            </a:avLst>
          </a:prstGeom>
          <a:solidFill>
            <a:srgbClr val="D8D4D4"/>
          </a:solidFill>
          <a:ln/>
        </p:spPr>
      </p:sp>
      <p:sp>
        <p:nvSpPr>
          <p:cNvPr id="17" name="Shape 15"/>
          <p:cNvSpPr/>
          <p:nvPr/>
        </p:nvSpPr>
        <p:spPr>
          <a:xfrm>
            <a:off x="7227153" y="5798760"/>
            <a:ext cx="176093" cy="176093"/>
          </a:xfrm>
          <a:prstGeom prst="roundRect">
            <a:avLst>
              <a:gd name="adj" fmla="val 259636"/>
            </a:avLst>
          </a:prstGeom>
          <a:solidFill>
            <a:srgbClr val="2D2E34"/>
          </a:solidFill>
          <a:ln/>
        </p:spPr>
      </p:sp>
      <p:sp>
        <p:nvSpPr>
          <p:cNvPr id="18" name="Text 16"/>
          <p:cNvSpPr/>
          <p:nvPr/>
        </p:nvSpPr>
        <p:spPr>
          <a:xfrm>
            <a:off x="8254603" y="5703332"/>
            <a:ext cx="2668905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Database I/O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8254603" y="6177796"/>
            <a:ext cx="5553789" cy="704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 is securely retrieved or persisted in the MongoDB instance.</a:t>
            </a: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184196"/>
            <a:ext cx="7262098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Application Visual Demo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2379107"/>
            <a:ext cx="12902803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glimpse into the CredSentry user interface.</a:t>
            </a:r>
            <a:endParaRPr lang="en-US" sz="2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800" y="3277553"/>
            <a:ext cx="5575697" cy="2961918"/>
          </a:xfrm>
          <a:prstGeom prst="rect">
            <a:avLst/>
          </a:prstGeom>
        </p:spPr>
      </p:pic>
      <p:pic>
        <p:nvPicPr>
          <p:cNvPr id="5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414064" y="3277553"/>
            <a:ext cx="5575375" cy="296191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3798" y="6675239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Left: The primary view displaying the list of saved credentials. Right: The modal used for inputting new login details.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369219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Backend Process</a:t>
            </a:r>
            <a:endParaRPr lang="en-US" sz="4400" dirty="0"/>
          </a:p>
        </p:txBody>
      </p:sp>
      <p:pic>
        <p:nvPicPr>
          <p:cNvPr id="3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5452" y="2722245"/>
            <a:ext cx="6269281" cy="3332202"/>
          </a:xfrm>
          <a:prstGeom prst="rect">
            <a:avLst/>
          </a:prstGeom>
        </p:spPr>
      </p:pic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414117" y="2722245"/>
            <a:ext cx="6272380" cy="33322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3798" y="6490216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Left: List of saved credentials in MongoDB. Right: Tested data for Postman API.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208967"/>
            <a:ext cx="8789432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Key Learnings &amp; Future Scope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3527227"/>
            <a:ext cx="3602950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Spring Boot Mastery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63798" y="4194691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Project setup &amp; dependency injection.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651177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Developing REST controllers (CRUD operations).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5107662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Implementing Spring Data MongoDB.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798" y="5564148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Understanding API endpoint design.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929" y="3527227"/>
            <a:ext cx="3933706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Future Enhancements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623929" y="4194691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Add user login and management.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4651177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 "Copy to Clipboard" feature.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623929" y="5107662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Integrate search and filter for credentials.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</TotalTime>
  <Words>485</Words>
  <Application>Microsoft Office PowerPoint</Application>
  <PresentationFormat>Custom</PresentationFormat>
  <Paragraphs>76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Montserrat Bold</vt:lpstr>
      <vt:lpstr>Source Sans 3 Bold</vt:lpstr>
      <vt:lpstr>Source Sans 3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harihara sudan</cp:lastModifiedBy>
  <cp:revision>3</cp:revision>
  <dcterms:created xsi:type="dcterms:W3CDTF">2025-10-28T15:20:29Z</dcterms:created>
  <dcterms:modified xsi:type="dcterms:W3CDTF">2025-10-29T09:16:18Z</dcterms:modified>
</cp:coreProperties>
</file>